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2"/>
  </p:notesMasterIdLst>
  <p:handoutMasterIdLst>
    <p:handoutMasterId r:id="rId23"/>
  </p:handoutMasterIdLst>
  <p:sldIdLst>
    <p:sldId id="256" r:id="rId5"/>
    <p:sldId id="278" r:id="rId6"/>
    <p:sldId id="266" r:id="rId7"/>
    <p:sldId id="279" r:id="rId8"/>
    <p:sldId id="258" r:id="rId9"/>
    <p:sldId id="286" r:id="rId10"/>
    <p:sldId id="280" r:id="rId11"/>
    <p:sldId id="281" r:id="rId12"/>
    <p:sldId id="284" r:id="rId13"/>
    <p:sldId id="282" r:id="rId14"/>
    <p:sldId id="290" r:id="rId15"/>
    <p:sldId id="287" r:id="rId16"/>
    <p:sldId id="283" r:id="rId17"/>
    <p:sldId id="288" r:id="rId18"/>
    <p:sldId id="289" r:id="rId19"/>
    <p:sldId id="285" r:id="rId20"/>
    <p:sldId id="271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9898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607" autoAdjust="0"/>
    <p:restoredTop sz="90620" autoAdjust="0"/>
  </p:normalViewPr>
  <p:slideViewPr>
    <p:cSldViewPr snapToGrid="0">
      <p:cViewPr>
        <p:scale>
          <a:sx n="50" d="100"/>
          <a:sy n="50" d="100"/>
        </p:scale>
        <p:origin x="1200" y="717"/>
      </p:cViewPr>
      <p:guideLst/>
    </p:cSldViewPr>
  </p:slideViewPr>
  <p:outlineViewPr>
    <p:cViewPr>
      <p:scale>
        <a:sx n="33" d="100"/>
        <a:sy n="33" d="100"/>
      </p:scale>
      <p:origin x="0" y="-288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5699"/>
    </p:cViewPr>
  </p:sorterViewPr>
  <p:notesViewPr>
    <p:cSldViewPr snapToGrid="0">
      <p:cViewPr>
        <p:scale>
          <a:sx n="1" d="2"/>
          <a:sy n="1" d="2"/>
        </p:scale>
        <p:origin x="3403" y="29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E7F456E-01A6-4013-ACA5-F5492591A24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4983A3-9B9B-4D61-97C9-B9E239A3159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6F32FC-4BD9-442A-A8C6-51598C909FE3}" type="datetimeFigureOut">
              <a:rPr lang="en-US" smtClean="0"/>
              <a:t>12/18/2024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EABE74-7A97-4D17-8390-42ADD25C33C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2C1DBD-1052-425E-BF3C-983304BED5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EEFA9E-C190-4F5C-8394-BD5F1CD55C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8019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6371FA-A98D-41E8-93F4-09945841298A}" type="datetimeFigureOut">
              <a:rPr lang="en-US" smtClean="0"/>
              <a:t>12/18/2024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289C57-55D7-40A4-A101-E74FAC7A092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902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81288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3AAC97-AFD5-BB40-E9DD-84D20598E0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69BDE10-C858-EF2B-0E34-3FB717583CF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3050E0C-4911-6F1F-EA2A-04B5542AFA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23ED8E-147F-B961-E251-412905845AD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29514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09867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A45C39-E474-0F00-F4FC-2516A36409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0B839FE-920E-E97E-CB11-740D54CEDDB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9198E83-2EC9-D86E-6498-D9F61EC3B9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D40004-EBC1-4597-809B-61B8D3AEDD3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5662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031F6C-36B8-2F2A-544D-BECC02850B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212DF0-04BD-3250-2686-FB2A35341C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76054FB-6222-3358-0A40-A042C943DD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D35959-6107-742C-8DA4-A04A83468FB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21934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77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6838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25226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56832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03241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39544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61440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53268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54654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6593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41918" y="3329790"/>
            <a:ext cx="4941771" cy="3200400"/>
          </a:xfrm>
        </p:spPr>
        <p:txBody>
          <a:bodyPr anchor="ctr">
            <a:noAutofit/>
          </a:bodyPr>
          <a:lstStyle>
            <a:lvl1pPr algn="l">
              <a:defRPr sz="3600" spc="150" baseline="0"/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04F1E16-9A84-4D0E-9706-79C396AF6A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826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895350"/>
            <a:ext cx="3247662" cy="1917700"/>
          </a:xfrm>
        </p:spPr>
        <p:txBody>
          <a:bodyPr>
            <a:normAutofit/>
          </a:bodyPr>
          <a:lstStyle>
            <a:lvl1pPr algn="l">
              <a:defRPr lang="en-US" sz="24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A14C3057-3BCC-F9A2-98D8-17DDB36F1823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838200" y="2813049"/>
            <a:ext cx="3247662" cy="3238499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5214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4216396" y="895927"/>
            <a:ext cx="7137404" cy="5115889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5F91997C-538B-C8B9-14D7-31A1932F6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1615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1F777EF4-982E-9337-7E82-31DC723C1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34303BA-AFB6-0E22-486F-785994E3B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327564" cy="1505528"/>
            <a:chOff x="0" y="0"/>
            <a:chExt cx="2238376" cy="3105150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66E3A08-02EB-7B54-5089-E7A7F19FD725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1238250" cy="31051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14F9BE5-00B2-ADDF-771C-AB098B36C820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2238376" cy="24765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280816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37192"/>
            <a:ext cx="5655197" cy="1997867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200" y="2705177"/>
            <a:ext cx="5733772" cy="448990"/>
          </a:xfrm>
        </p:spPr>
        <p:txBody>
          <a:bodyPr anchor="ctr">
            <a:no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8199" y="3154166"/>
            <a:ext cx="5733773" cy="3032733"/>
          </a:xfrm>
        </p:spPr>
        <p:txBody>
          <a:bodyPr>
            <a:norm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1pPr>
            <a:lvl2pPr marL="7429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887108" y="2705177"/>
            <a:ext cx="3943627" cy="448989"/>
          </a:xfrm>
        </p:spPr>
        <p:txBody>
          <a:bodyPr anchor="ctr">
            <a:no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0120DFF5-B64A-9744-4500-1D7BBA19BF1C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887107" y="3164867"/>
            <a:ext cx="3943627" cy="3032733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5214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43986" y="6356350"/>
            <a:ext cx="4114800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E0588715-35AD-8BE1-A5FC-E28BDD3854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645" t="319" r="28732" b="73496"/>
          <a:stretch/>
        </p:blipFill>
        <p:spPr>
          <a:xfrm rot="10800000" flipH="1">
            <a:off x="6308436" y="-11"/>
            <a:ext cx="5883564" cy="236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4519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544E9C70-0200-3C21-7766-CB9EA5FBFA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590800" cy="1027906"/>
            <a:chOff x="0" y="0"/>
            <a:chExt cx="2590800" cy="1027906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D5E4B16-2071-DEE9-BE53-F35AFBEFCA57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0"/>
              <a:ext cx="259080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CB2B071-0355-D550-18A8-9D515CA16987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704850" cy="10279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53550"/>
            <a:ext cx="10515600" cy="1325563"/>
          </a:xfrm>
        </p:spPr>
        <p:txBody>
          <a:bodyPr anchor="b"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838200" y="2111381"/>
            <a:ext cx="10515600" cy="357096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BFB554B2-4C33-2975-9F27-94B8AE71DF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03C6776-E983-2BA3-1054-75996FE0F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6800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267200" y="3238103"/>
            <a:ext cx="4179570" cy="2850181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800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D3361C9-310A-4255-A94E-B77588962D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356350"/>
            <a:ext cx="4179570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140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514C6BF-376E-43E8-881D-2E76742699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4229100" y="0"/>
            <a:ext cx="7962901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500" y="1020445"/>
            <a:ext cx="2895600" cy="1325563"/>
          </a:xfrm>
        </p:spPr>
        <p:txBody>
          <a:bodyPr anchor="b">
            <a:normAutofit/>
          </a:bodyPr>
          <a:lstStyle>
            <a:lvl1pPr>
              <a:defRPr sz="28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33500" y="2674013"/>
            <a:ext cx="2895600" cy="3269589"/>
          </a:xfrm>
        </p:spPr>
        <p:txBody>
          <a:bodyPr>
            <a:normAutofit/>
          </a:bodyPr>
          <a:lstStyle>
            <a:lvl1pPr marL="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4pPr>
            <a:lvl5pPr marL="18288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33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124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487018"/>
            <a:ext cx="4179570" cy="3377354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A96E214-6A61-C8A7-B1DB-C8C260C134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557818" cy="6858000"/>
            <a:chOff x="0" y="0"/>
            <a:chExt cx="4762501" cy="5186363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A18BC1BC-99D6-D9F4-19F9-AAE722E2AE61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0" y="876300"/>
              <a:ext cx="4762500" cy="16287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6816F797-248B-2C75-29B9-DB65A809D47B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2638425" y="0"/>
              <a:ext cx="2124076" cy="518636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82501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487680"/>
            <a:ext cx="4179570" cy="3376691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D8E94DD-0F7B-3F92-58EA-5F06D557BF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990667" y="0"/>
            <a:ext cx="1126278" cy="251229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419F5397-34DB-BC88-ADF5-AA470A06FE5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5080"/>
            <a:ext cx="6576291" cy="6872605"/>
          </a:xfrm>
          <a:custGeom>
            <a:avLst/>
            <a:gdLst>
              <a:gd name="connsiteX0" fmla="*/ 0 w 6576291"/>
              <a:gd name="connsiteY0" fmla="*/ 0 h 6867525"/>
              <a:gd name="connsiteX1" fmla="*/ 6576291 w 6576291"/>
              <a:gd name="connsiteY1" fmla="*/ 0 h 6867525"/>
              <a:gd name="connsiteX2" fmla="*/ 6576291 w 6576291"/>
              <a:gd name="connsiteY2" fmla="*/ 6867525 h 6867525"/>
              <a:gd name="connsiteX3" fmla="*/ 0 w 6576291"/>
              <a:gd name="connsiteY3" fmla="*/ 6867525 h 6867525"/>
              <a:gd name="connsiteX4" fmla="*/ 0 w 6576291"/>
              <a:gd name="connsiteY4" fmla="*/ 0 h 6867525"/>
              <a:gd name="connsiteX0" fmla="*/ 0 w 6576291"/>
              <a:gd name="connsiteY0" fmla="*/ 5080 h 6872605"/>
              <a:gd name="connsiteX1" fmla="*/ 3604491 w 6576291"/>
              <a:gd name="connsiteY1" fmla="*/ 0 h 6872605"/>
              <a:gd name="connsiteX2" fmla="*/ 6576291 w 6576291"/>
              <a:gd name="connsiteY2" fmla="*/ 6872605 h 6872605"/>
              <a:gd name="connsiteX3" fmla="*/ 0 w 6576291"/>
              <a:gd name="connsiteY3" fmla="*/ 6872605 h 6872605"/>
              <a:gd name="connsiteX4" fmla="*/ 0 w 6576291"/>
              <a:gd name="connsiteY4" fmla="*/ 5080 h 6872605"/>
              <a:gd name="connsiteX0" fmla="*/ 0 w 6576291"/>
              <a:gd name="connsiteY0" fmla="*/ 0 h 6867525"/>
              <a:gd name="connsiteX1" fmla="*/ 3624811 w 6576291"/>
              <a:gd name="connsiteY1" fmla="*/ 10160 h 6867525"/>
              <a:gd name="connsiteX2" fmla="*/ 6576291 w 6576291"/>
              <a:gd name="connsiteY2" fmla="*/ 6867525 h 6867525"/>
              <a:gd name="connsiteX3" fmla="*/ 0 w 6576291"/>
              <a:gd name="connsiteY3" fmla="*/ 6867525 h 6867525"/>
              <a:gd name="connsiteX4" fmla="*/ 0 w 6576291"/>
              <a:gd name="connsiteY4" fmla="*/ 0 h 6867525"/>
              <a:gd name="connsiteX0" fmla="*/ 0 w 6576291"/>
              <a:gd name="connsiteY0" fmla="*/ 5080 h 6872605"/>
              <a:gd name="connsiteX1" fmla="*/ 3629891 w 6576291"/>
              <a:gd name="connsiteY1" fmla="*/ 0 h 6872605"/>
              <a:gd name="connsiteX2" fmla="*/ 6576291 w 6576291"/>
              <a:gd name="connsiteY2" fmla="*/ 6872605 h 6872605"/>
              <a:gd name="connsiteX3" fmla="*/ 0 w 6576291"/>
              <a:gd name="connsiteY3" fmla="*/ 6872605 h 6872605"/>
              <a:gd name="connsiteX4" fmla="*/ 0 w 6576291"/>
              <a:gd name="connsiteY4" fmla="*/ 5080 h 6872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76291" h="6872605">
                <a:moveTo>
                  <a:pt x="0" y="5080"/>
                </a:moveTo>
                <a:lnTo>
                  <a:pt x="3629891" y="0"/>
                </a:lnTo>
                <a:lnTo>
                  <a:pt x="6576291" y="6872605"/>
                </a:lnTo>
                <a:lnTo>
                  <a:pt x="0" y="6872605"/>
                </a:lnTo>
                <a:lnTo>
                  <a:pt x="0" y="5080"/>
                </a:lnTo>
                <a:close/>
              </a:path>
            </a:pathLst>
          </a:custGeom>
        </p:spPr>
        <p:txBody>
          <a:bodyPr lIns="182880" tIns="182880" bIns="91440"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40186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22318" y="268360"/>
            <a:ext cx="7288282" cy="2121177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EAC9D25F-5B3D-F5B2-5D02-C6BC6AA8987B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322388" y="2763078"/>
            <a:ext cx="7288212" cy="340705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1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8E16CF1-2502-F2F0-2C27-2DD7979033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096374" y="-25401"/>
            <a:ext cx="3095625" cy="6883401"/>
            <a:chOff x="9096375" y="-25401"/>
            <a:chExt cx="3095625" cy="6883401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322A6FB-333C-65AE-23D8-08BCEA174D43}"/>
                </a:ext>
              </a:extLst>
            </p:cNvPr>
            <p:cNvCxnSpPr/>
            <p:nvPr userDrawn="1"/>
          </p:nvCxnSpPr>
          <p:spPr>
            <a:xfrm>
              <a:off x="9096375" y="1497012"/>
              <a:ext cx="30956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62BB247-4598-A983-DEBF-6F042C1DB0BC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9381744" y="-25401"/>
              <a:ext cx="2810256" cy="688340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4E84FEE-D475-A71D-7996-5925602ECF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-1" y="-25403"/>
            <a:ext cx="1210573" cy="20481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7459776D-4049-CB00-C321-0627C169BC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33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EDE114AF-34C6-A062-7340-858BC27DA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97359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406400"/>
            <a:ext cx="4179570" cy="3457971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E045004-3604-59DC-13E0-7A0B2DF78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3296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955F7B05-9431-1FBA-415D-6CF2DF562B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093633" cy="391239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568961"/>
            <a:ext cx="8420100" cy="1780860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97255"/>
            <a:ext cx="3924300" cy="464499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07FF22E3-5928-787E-B062-FA18127D3BD9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2933700" y="3251596"/>
            <a:ext cx="3943627" cy="3234264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97255"/>
            <a:ext cx="3943627" cy="464499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178E4D0B-96F1-45F3-6B2A-5FA31A37257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410173" y="3251595"/>
            <a:ext cx="3943627" cy="3234264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5F41582C-9AD2-F126-40F3-D43E77D158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6926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341F76B1-7BEF-7A88-1394-1164BFF08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012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41120" y="558801"/>
            <a:ext cx="9953308" cy="1780860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A217F83-0BDB-C70B-29FE-2651DE1915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429817" y="0"/>
            <a:ext cx="7762183" cy="2754814"/>
            <a:chOff x="7334250" y="0"/>
            <a:chExt cx="4857750" cy="1724025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0C62368-3F79-C078-7086-B23D2F5A09F8}"/>
                </a:ext>
              </a:extLst>
            </p:cNvPr>
            <p:cNvCxnSpPr/>
            <p:nvPr userDrawn="1"/>
          </p:nvCxnSpPr>
          <p:spPr>
            <a:xfrm flipH="1" flipV="1">
              <a:off x="7334250" y="0"/>
              <a:ext cx="485775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09BDD71-BF2E-BDB0-A625-D8371AEA1CA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487150" y="0"/>
              <a:ext cx="704850" cy="17240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83354B96-CD25-BE1C-8CA2-3825F820B75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41120" y="2960877"/>
            <a:ext cx="2722880" cy="35128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CDD81865-54C7-7674-4B2E-041D05C1D146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1341120" y="3392035"/>
            <a:ext cx="2722880" cy="2907164"/>
          </a:xfrm>
        </p:spPr>
        <p:txBody>
          <a:bodyPr tIns="0">
            <a:normAutofit/>
          </a:bodyPr>
          <a:lstStyle>
            <a:lvl1pPr marL="283464" indent="-283464">
              <a:lnSpc>
                <a:spcPct val="100000"/>
              </a:lnSpc>
              <a:buFont typeface="+mj-lt"/>
              <a:buAutoNum type="arabicPeriod"/>
              <a:defRPr sz="1800" b="0" spc="50" baseline="0"/>
            </a:lvl1pPr>
            <a:lvl2pPr marL="566928" indent="-342900">
              <a:lnSpc>
                <a:spcPct val="100000"/>
              </a:lnSpc>
              <a:spcBef>
                <a:spcPts val="1000"/>
              </a:spcBef>
              <a:buFont typeface="+mj-lt"/>
              <a:buAutoNum type="alphaLcPeriod"/>
              <a:defRPr sz="1800" spc="50" baseline="0"/>
            </a:lvl2pPr>
            <a:lvl3pPr marL="850392" indent="-342900">
              <a:lnSpc>
                <a:spcPct val="100000"/>
              </a:lnSpc>
              <a:spcBef>
                <a:spcPts val="1000"/>
              </a:spcBef>
              <a:buFont typeface="+mj-lt"/>
              <a:buAutoNum type="arabicParenR"/>
              <a:defRPr sz="1800" spc="50" baseline="0"/>
            </a:lvl3pPr>
            <a:lvl4pPr marL="1042416" indent="-342900">
              <a:lnSpc>
                <a:spcPct val="100000"/>
              </a:lnSpc>
              <a:spcBef>
                <a:spcPts val="1000"/>
              </a:spcBef>
              <a:buFont typeface="+mj-lt"/>
              <a:buAutoNum type="alphaLcParenR"/>
              <a:defRPr sz="1800" spc="50" baseline="0"/>
            </a:lvl4pPr>
            <a:lvl5pPr marL="1074420" indent="-400050">
              <a:lnSpc>
                <a:spcPct val="100000"/>
              </a:lnSpc>
              <a:spcBef>
                <a:spcPts val="1000"/>
              </a:spcBef>
              <a:buFont typeface="+mj-lt"/>
              <a:buAutoNum type="romanLcPeriod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6F39BA57-7F1C-623F-BC7F-B689C5AC33EA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4754881" y="2960877"/>
            <a:ext cx="5516880" cy="35128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94BF07A4-5A33-0B3C-A378-AB2435F1D5F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754881" y="3324859"/>
            <a:ext cx="5506720" cy="3031489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63DC63A6-41FE-6C2D-9A53-0AE4A6DBF39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1333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0B5130EC-B05B-5489-FBEC-DBEB6D1E737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20855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B2CC92D-F90A-CB67-4860-D6939AC295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3094182" y="0"/>
            <a:ext cx="1745673" cy="38977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4" y="1671639"/>
            <a:ext cx="5884027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4C376638-5C5B-8E5B-0C26-8F63B98EA41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28230" y="-9144"/>
            <a:ext cx="5481955" cy="6876288"/>
          </a:xfrm>
          <a:custGeom>
            <a:avLst/>
            <a:gdLst>
              <a:gd name="connsiteX0" fmla="*/ 0 w 5476875"/>
              <a:gd name="connsiteY0" fmla="*/ 0 h 6858000"/>
              <a:gd name="connsiteX1" fmla="*/ 5476875 w 5476875"/>
              <a:gd name="connsiteY1" fmla="*/ 0 h 6858000"/>
              <a:gd name="connsiteX2" fmla="*/ 5476875 w 5476875"/>
              <a:gd name="connsiteY2" fmla="*/ 6858000 h 6858000"/>
              <a:gd name="connsiteX3" fmla="*/ 0 w 5476875"/>
              <a:gd name="connsiteY3" fmla="*/ 6858000 h 6858000"/>
              <a:gd name="connsiteX4" fmla="*/ 0 w 5476875"/>
              <a:gd name="connsiteY4" fmla="*/ 0 h 6858000"/>
              <a:gd name="connsiteX0" fmla="*/ 0 w 5476875"/>
              <a:gd name="connsiteY0" fmla="*/ 0 h 6858000"/>
              <a:gd name="connsiteX1" fmla="*/ 2520315 w 5476875"/>
              <a:gd name="connsiteY1" fmla="*/ 0 h 6858000"/>
              <a:gd name="connsiteX2" fmla="*/ 5476875 w 5476875"/>
              <a:gd name="connsiteY2" fmla="*/ 6858000 h 6858000"/>
              <a:gd name="connsiteX3" fmla="*/ 0 w 5476875"/>
              <a:gd name="connsiteY3" fmla="*/ 6858000 h 6858000"/>
              <a:gd name="connsiteX4" fmla="*/ 0 w 5476875"/>
              <a:gd name="connsiteY4" fmla="*/ 0 h 6858000"/>
              <a:gd name="connsiteX0" fmla="*/ 5080 w 5481955"/>
              <a:gd name="connsiteY0" fmla="*/ 0 h 6858000"/>
              <a:gd name="connsiteX1" fmla="*/ 2525395 w 5481955"/>
              <a:gd name="connsiteY1" fmla="*/ 0 h 6858000"/>
              <a:gd name="connsiteX2" fmla="*/ 5481955 w 5481955"/>
              <a:gd name="connsiteY2" fmla="*/ 6858000 h 6858000"/>
              <a:gd name="connsiteX3" fmla="*/ 5080 w 5481955"/>
              <a:gd name="connsiteY3" fmla="*/ 6858000 h 6858000"/>
              <a:gd name="connsiteX4" fmla="*/ 0 w 5481955"/>
              <a:gd name="connsiteY4" fmla="*/ 4805680 h 6858000"/>
              <a:gd name="connsiteX5" fmla="*/ 5080 w 5481955"/>
              <a:gd name="connsiteY5" fmla="*/ 0 h 685800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80568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80568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80568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75996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759960 h 6863080"/>
              <a:gd name="connsiteX5" fmla="*/ 5080 w 5481955"/>
              <a:gd name="connsiteY5" fmla="*/ 0 h 6863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81955" h="6863080">
                <a:moveTo>
                  <a:pt x="5080" y="0"/>
                </a:moveTo>
                <a:lnTo>
                  <a:pt x="2525395" y="0"/>
                </a:lnTo>
                <a:lnTo>
                  <a:pt x="5481955" y="6858000"/>
                </a:lnTo>
                <a:lnTo>
                  <a:pt x="899160" y="6863080"/>
                </a:lnTo>
                <a:cubicBezTo>
                  <a:pt x="506307" y="5933440"/>
                  <a:pt x="413173" y="5720080"/>
                  <a:pt x="0" y="4759960"/>
                </a:cubicBezTo>
                <a:cubicBezTo>
                  <a:pt x="1693" y="3158067"/>
                  <a:pt x="3387" y="1601893"/>
                  <a:pt x="5080" y="0"/>
                </a:cubicBezTo>
                <a:close/>
              </a:path>
            </a:pathLst>
          </a:custGeom>
        </p:spPr>
        <p:txBody>
          <a:bodyPr lIns="274320" tIns="91440" bIns="91440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04569D00-2037-2A8D-943B-22FAC1C0B6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25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75967A9D-0B53-4F3F-0872-495C23A33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643B0E9A-A777-8745-6A36-0A79CB5E036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5453725" y="3660774"/>
            <a:ext cx="5907176" cy="2536826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5214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177805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9061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9" r:id="rId3"/>
    <p:sldLayoutId id="2147483670" r:id="rId4"/>
    <p:sldLayoutId id="2147483651" r:id="rId5"/>
    <p:sldLayoutId id="2147483671" r:id="rId6"/>
    <p:sldLayoutId id="2147483672" r:id="rId7"/>
    <p:sldLayoutId id="2147483673" r:id="rId8"/>
    <p:sldLayoutId id="2147483664" r:id="rId9"/>
    <p:sldLayoutId id="2147483674" r:id="rId10"/>
    <p:sldLayoutId id="2147483653" r:id="rId11"/>
    <p:sldLayoutId id="2147483667" r:id="rId12"/>
    <p:sldLayoutId id="2147483665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4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75451-6A4B-484B-9ED1-353CCE25B0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20922" y="3321336"/>
            <a:ext cx="4941771" cy="3185255"/>
          </a:xfrm>
        </p:spPr>
        <p:txBody>
          <a:bodyPr anchor="ctr"/>
          <a:lstStyle/>
          <a:p>
            <a:r>
              <a:rPr lang="en-US" dirty="0" err="1"/>
              <a:t>Precios</a:t>
            </a:r>
            <a:r>
              <a:rPr lang="en-US" dirty="0"/>
              <a:t> de casas </a:t>
            </a:r>
            <a:r>
              <a:rPr lang="en-US" dirty="0" err="1"/>
              <a:t>urbanas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europa</a:t>
            </a:r>
            <a:endParaRPr lang="en-US" dirty="0"/>
          </a:p>
        </p:txBody>
      </p:sp>
      <p:pic>
        <p:nvPicPr>
          <p:cNvPr id="1028" name="Picture 4" descr="Flats vs houses - study shows what Europeans call home | World Economic  Forum">
            <a:extLst>
              <a:ext uri="{FF2B5EF4-FFF2-40B4-BE49-F238E27FC236}">
                <a16:creationId xmlns:a16="http://schemas.microsoft.com/office/drawing/2014/main" id="{203CCA8D-E481-DD25-D308-12645DD209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6044"/>
            <a:ext cx="12192000" cy="6801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60588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7D9B3-B64F-656A-0D99-161A6C0F5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8988" y="353962"/>
            <a:ext cx="4581832" cy="601734"/>
          </a:xfrm>
        </p:spPr>
        <p:txBody>
          <a:bodyPr/>
          <a:lstStyle/>
          <a:p>
            <a:r>
              <a:rPr lang="en-US" dirty="0"/>
              <a:t>ANALISIS DEMOGRAFICO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7E5B6E40-3A7D-ACF7-AA38-25977D322D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85496" y="955696"/>
            <a:ext cx="4502519" cy="555138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A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H</a:t>
            </a:r>
            <a:r>
              <a:rPr lang="es-AR" sz="17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0</a:t>
            </a:r>
            <a:r>
              <a:rPr lang="es-AR" sz="19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2</a:t>
            </a:r>
            <a:r>
              <a:rPr lang="es-A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 No hay relación entre el área de las viviendas y la densidad de </a:t>
            </a:r>
            <a:r>
              <a:rPr lang="es-AR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poblacion</a:t>
            </a:r>
            <a:endParaRPr lang="en-US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8" name="Slide Number Placeholder 67">
            <a:extLst>
              <a:ext uri="{FF2B5EF4-FFF2-40B4-BE49-F238E27FC236}">
                <a16:creationId xmlns:a16="http://schemas.microsoft.com/office/drawing/2014/main" id="{AA0ACADD-CC4E-851C-DA07-C22DB97FA23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10" name="Content Placeholder 9" descr="A diagram of a bar graph&#10;&#10;Description automatically generated with medium confidence">
            <a:extLst>
              <a:ext uri="{FF2B5EF4-FFF2-40B4-BE49-F238E27FC236}">
                <a16:creationId xmlns:a16="http://schemas.microsoft.com/office/drawing/2014/main" id="{5C79D07E-C2F0-F085-884E-03F5DD38AFC8}"/>
              </a:ext>
            </a:extLst>
          </p:cNvPr>
          <p:cNvPicPr>
            <a:picLocks noGrp="1" noChangeAspect="1"/>
          </p:cNvPicPr>
          <p:nvPr>
            <p:ph sz="half" idx="14"/>
          </p:nvPr>
        </p:nvPicPr>
        <p:blipFill>
          <a:blip r:embed="rId3"/>
          <a:stretch>
            <a:fillRect/>
          </a:stretch>
        </p:blipFill>
        <p:spPr>
          <a:xfrm>
            <a:off x="2294243" y="1647418"/>
            <a:ext cx="6483997" cy="5178114"/>
          </a:xfrm>
        </p:spPr>
      </p:pic>
    </p:spTree>
    <p:extLst>
      <p:ext uri="{BB962C8B-B14F-4D97-AF65-F5344CB8AC3E}">
        <p14:creationId xmlns:p14="http://schemas.microsoft.com/office/powerpoint/2010/main" val="6369298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5EF8CD3-AC28-3179-ECB2-F55583D556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3737" y="541337"/>
            <a:ext cx="8919613" cy="6064249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4782AD-14E6-6228-597C-794FA30EA08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36034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B33B5A-78B8-404D-B6BC-DACD92478D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A8C4CFCB-2638-6D53-B7AF-4EAC81E620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7193"/>
            <a:ext cx="5655197" cy="1108150"/>
          </a:xfrm>
        </p:spPr>
        <p:txBody>
          <a:bodyPr anchor="b"/>
          <a:lstStyle/>
          <a:p>
            <a:r>
              <a:rPr lang="en-US" dirty="0"/>
              <a:t>Insights </a:t>
            </a:r>
            <a:r>
              <a:rPr lang="en-US" dirty="0" err="1"/>
              <a:t>principales</a:t>
            </a:r>
            <a:r>
              <a:rPr lang="en-US" dirty="0"/>
              <a:t> de la hipótesis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6782708-BF8C-0D65-F531-71011AF6E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85395" y="1556325"/>
            <a:ext cx="5733772" cy="448990"/>
          </a:xfrm>
        </p:spPr>
        <p:txBody>
          <a:bodyPr/>
          <a:lstStyle/>
          <a:p>
            <a:r>
              <a:rPr lang="es-ES" dirty="0"/>
              <a:t>Como influye la densidad de </a:t>
            </a:r>
            <a:r>
              <a:rPr lang="es-ES" dirty="0" err="1"/>
              <a:t>poblacion</a:t>
            </a:r>
            <a:r>
              <a:rPr lang="es-ES" dirty="0"/>
              <a:t> en el </a:t>
            </a:r>
            <a:r>
              <a:rPr lang="es-ES" dirty="0" err="1"/>
              <a:t>area</a:t>
            </a:r>
            <a:r>
              <a:rPr lang="es-ES" dirty="0"/>
              <a:t> media de las viviendas? </a:t>
            </a:r>
            <a:endParaRPr lang="en-US" dirty="0"/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E89DA9DB-0E1E-0F3C-9DF9-F3BA4ABE0C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914772" y="2953589"/>
            <a:ext cx="5786776" cy="3032733"/>
          </a:xfrm>
        </p:spPr>
        <p:txBody>
          <a:bodyPr>
            <a:noAutofit/>
          </a:bodyPr>
          <a:lstStyle/>
          <a:p>
            <a:pPr lvl="1"/>
            <a:r>
              <a:rPr lang="en-US" dirty="0" err="1"/>
              <a:t>Diferencia</a:t>
            </a:r>
            <a:r>
              <a:rPr lang="en-US" dirty="0"/>
              <a:t> entre </a:t>
            </a:r>
            <a:r>
              <a:rPr lang="en-US" dirty="0" err="1"/>
              <a:t>categorias</a:t>
            </a:r>
            <a:r>
              <a:rPr lang="en-US" dirty="0"/>
              <a:t> </a:t>
            </a:r>
            <a:r>
              <a:rPr lang="en-US" dirty="0" err="1"/>
              <a:t>extremadamente</a:t>
            </a:r>
            <a:r>
              <a:rPr lang="en-US" dirty="0"/>
              <a:t> </a:t>
            </a:r>
            <a:r>
              <a:rPr lang="en-US" dirty="0" err="1"/>
              <a:t>pequeñas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Casos Paris y </a:t>
            </a:r>
            <a:r>
              <a:rPr lang="en-US" dirty="0" err="1"/>
              <a:t>Londres</a:t>
            </a:r>
            <a:r>
              <a:rPr lang="en-US" dirty="0"/>
              <a:t>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Caso Oslo</a:t>
            </a:r>
          </a:p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55768B4-F851-4540-4E01-585230B69A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1028" name="Picture 4" descr="📈 Gráfico Subindo Emoji">
            <a:extLst>
              <a:ext uri="{FF2B5EF4-FFF2-40B4-BE49-F238E27FC236}">
                <a16:creationId xmlns:a16="http://schemas.microsoft.com/office/drawing/2014/main" id="{6F23DBFD-F3DB-8095-0298-BD235AF8B7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985337"/>
            <a:ext cx="244501" cy="244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📉 Chart Decreasing Emoji">
            <a:extLst>
              <a:ext uri="{FF2B5EF4-FFF2-40B4-BE49-F238E27FC236}">
                <a16:creationId xmlns:a16="http://schemas.microsoft.com/office/drawing/2014/main" id="{248A8707-0DF0-EA86-F080-E91961B831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6407" y="4621266"/>
            <a:ext cx="299111" cy="299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ouse Emoji (U+1F3E0)">
            <a:extLst>
              <a:ext uri="{FF2B5EF4-FFF2-40B4-BE49-F238E27FC236}">
                <a16:creationId xmlns:a16="http://schemas.microsoft.com/office/drawing/2014/main" id="{6C0A3B9B-CCDC-9679-EAED-49D3A46753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8607" y="1751644"/>
            <a:ext cx="253671" cy="253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94384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321055C-5E33-5D21-2A6E-21827FA88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9568" y="-119339"/>
            <a:ext cx="6948947" cy="1188367"/>
          </a:xfrm>
        </p:spPr>
        <p:txBody>
          <a:bodyPr>
            <a:normAutofit/>
          </a:bodyPr>
          <a:lstStyle/>
          <a:p>
            <a:r>
              <a:rPr lang="en-US" dirty="0" err="1"/>
              <a:t>Analisis</a:t>
            </a:r>
            <a:r>
              <a:rPr lang="en-US" dirty="0"/>
              <a:t> del mercado </a:t>
            </a:r>
            <a:r>
              <a:rPr lang="en-US" dirty="0" err="1"/>
              <a:t>laboral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587B122-1579-FDB8-443B-F05E622163C3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3771143" y="699637"/>
            <a:ext cx="8420857" cy="850606"/>
          </a:xfrm>
        </p:spPr>
        <p:txBody>
          <a:bodyPr>
            <a:norm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AR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H</a:t>
            </a:r>
            <a:r>
              <a:rPr lang="es-AR" sz="14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0</a:t>
            </a:r>
            <a:r>
              <a:rPr lang="es-AR" sz="20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3</a:t>
            </a:r>
            <a:r>
              <a:rPr lang="es-AR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 Las tasas de desempleo no tienen relación con las tasas de propiedad de viviendas</a:t>
            </a:r>
            <a:endParaRPr lang="en-US" sz="1800" b="1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4B0ADB-527F-A58C-9372-D8502ED6F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4" name="Picture 3" descr="A graph showing the growth of a number of people&#10;&#10;Description automatically generated with medium confidence">
            <a:extLst>
              <a:ext uri="{FF2B5EF4-FFF2-40B4-BE49-F238E27FC236}">
                <a16:creationId xmlns:a16="http://schemas.microsoft.com/office/drawing/2014/main" id="{DB4E97AF-2413-F9FB-9BCA-C4E579D7DC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5198" y="1335467"/>
            <a:ext cx="8490705" cy="5474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1646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76573E-F343-8F5D-D64C-E47D236F90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F770787A-9B55-1F5C-9589-54837D9661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7193"/>
            <a:ext cx="5655197" cy="1108150"/>
          </a:xfrm>
        </p:spPr>
        <p:txBody>
          <a:bodyPr anchor="b"/>
          <a:lstStyle/>
          <a:p>
            <a:r>
              <a:rPr lang="en-US" dirty="0"/>
              <a:t>Insights </a:t>
            </a:r>
            <a:r>
              <a:rPr lang="en-US" dirty="0" err="1"/>
              <a:t>principales</a:t>
            </a:r>
            <a:r>
              <a:rPr lang="en-US" dirty="0"/>
              <a:t> de la hipótesis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28931DF-72F2-B0D5-FF2A-A42DA37AFC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85395" y="1556325"/>
            <a:ext cx="6730672" cy="448990"/>
          </a:xfrm>
        </p:spPr>
        <p:txBody>
          <a:bodyPr/>
          <a:lstStyle/>
          <a:p>
            <a:r>
              <a:rPr lang="es-ES" dirty="0"/>
              <a:t>Hay menos propietarios en ciudades con mayor desempleo? </a:t>
            </a:r>
            <a:endParaRPr lang="en-US" dirty="0"/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35F1DC27-E8F8-B59D-C17A-648069D07E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823824" y="2794306"/>
            <a:ext cx="5786776" cy="3032733"/>
          </a:xfrm>
        </p:spPr>
        <p:txBody>
          <a:bodyPr>
            <a:noAutofit/>
          </a:bodyPr>
          <a:lstStyle/>
          <a:p>
            <a:pPr lvl="1"/>
            <a:r>
              <a:rPr lang="es-ES" dirty="0"/>
              <a:t>Relación negativa muy débil entre la tasa de desempleo y la tasa de propiedad de viviendas </a:t>
            </a:r>
          </a:p>
          <a:p>
            <a:pPr marL="457200" lvl="1" indent="0">
              <a:buNone/>
            </a:pPr>
            <a:endParaRPr lang="es-ES" dirty="0"/>
          </a:p>
          <a:p>
            <a:pPr lvl="1"/>
            <a:r>
              <a:rPr lang="es-ES" dirty="0"/>
              <a:t>No podemos decir que en ciudades con mayor desempleo haya menos propietarios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Caso Berlin (min), Belgrade (max)</a:t>
            </a:r>
          </a:p>
          <a:p>
            <a:pPr lvl="1"/>
            <a:r>
              <a:rPr lang="en-US" dirty="0"/>
              <a:t>Caso Minsk</a:t>
            </a:r>
          </a:p>
          <a:p>
            <a:pPr marL="457200" lvl="1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A3D5A11-CC21-A76C-0677-CEAC15B74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3074" name="Picture 2" descr="Cross Mark Emoji (U+274C)">
            <a:extLst>
              <a:ext uri="{FF2B5EF4-FFF2-40B4-BE49-F238E27FC236}">
                <a16:creationId xmlns:a16="http://schemas.microsoft.com/office/drawing/2014/main" id="{3EEB0E33-39E9-7E07-7BAB-963B3318D3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6476" y="3429000"/>
            <a:ext cx="194679" cy="194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rich man emoji png image by EmojiMaker on DeviantArt">
            <a:extLst>
              <a:ext uri="{FF2B5EF4-FFF2-40B4-BE49-F238E27FC236}">
                <a16:creationId xmlns:a16="http://schemas.microsoft.com/office/drawing/2014/main" id="{13DFAA95-67C5-8A5A-8F2B-A48957FC89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1310" y="1556324"/>
            <a:ext cx="347595" cy="347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43865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3B32C7-F41A-82C9-189A-F7A6D2DDA6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DAD1A6-74AD-F2B2-CFF7-6EE379FB45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67200" y="1615736"/>
            <a:ext cx="4179570" cy="1524735"/>
          </a:xfrm>
        </p:spPr>
        <p:txBody>
          <a:bodyPr/>
          <a:lstStyle/>
          <a:p>
            <a:r>
              <a:rPr lang="es-AR" dirty="0"/>
              <a:t>P</a:t>
            </a:r>
            <a:r>
              <a:rPr lang="en-US" dirty="0" err="1"/>
              <a:t>roximos</a:t>
            </a:r>
            <a:r>
              <a:rPr lang="en-US" dirty="0"/>
              <a:t> pasos </a:t>
            </a:r>
            <a:r>
              <a:rPr lang="en-US" dirty="0" err="1"/>
              <a:t>segun</a:t>
            </a:r>
            <a:r>
              <a:rPr lang="en-US" dirty="0"/>
              <a:t>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hallazgos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347583-367A-C2C8-A053-C3CBCF8B7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11550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Spanish real estate: buying property in Spain | Expatica">
            <a:extLst>
              <a:ext uri="{FF2B5EF4-FFF2-40B4-BE49-F238E27FC236}">
                <a16:creationId xmlns:a16="http://schemas.microsoft.com/office/drawing/2014/main" id="{5B8096D7-75FB-6C9B-85F6-789C2FB800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832B776-E386-1CF9-CC8F-2D2FF3EA7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1A292619-5832-91F4-8C01-DC074095B93A}"/>
              </a:ext>
            </a:extLst>
          </p:cNvPr>
          <p:cNvSpPr txBox="1">
            <a:spLocks/>
          </p:cNvSpPr>
          <p:nvPr/>
        </p:nvSpPr>
        <p:spPr>
          <a:xfrm>
            <a:off x="2854746" y="1626676"/>
            <a:ext cx="7288212" cy="454190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s-AR" dirty="0"/>
              <a:t>Base para explorar políticas públicas, iniciativas empresarias o estrategias de inversión</a:t>
            </a:r>
          </a:p>
          <a:p>
            <a:pPr lvl="1"/>
            <a:endParaRPr lang="es-AR" dirty="0"/>
          </a:p>
          <a:p>
            <a:pPr lvl="1"/>
            <a:r>
              <a:rPr lang="es-AR" dirty="0"/>
              <a:t> Profundizar en factores de mercado inmobiliario</a:t>
            </a:r>
          </a:p>
          <a:p>
            <a:pPr lvl="1"/>
            <a:endParaRPr lang="es-AR" dirty="0"/>
          </a:p>
          <a:p>
            <a:pPr lvl="1"/>
            <a:r>
              <a:rPr lang="es-AR" dirty="0"/>
              <a:t>Segmentar en subgrupos</a:t>
            </a:r>
          </a:p>
          <a:p>
            <a:pPr lvl="1"/>
            <a:endParaRPr lang="es-AR" dirty="0"/>
          </a:p>
          <a:p>
            <a:pPr lvl="1"/>
            <a:r>
              <a:rPr lang="es-AR" dirty="0"/>
              <a:t>Ampliar la muestra y las métricas, incorporar datos temporales</a:t>
            </a:r>
          </a:p>
          <a:p>
            <a:pPr lvl="1"/>
            <a:endParaRPr lang="es-AR" dirty="0"/>
          </a:p>
          <a:p>
            <a:pPr lvl="1"/>
            <a:endParaRPr lang="es-AR" dirty="0"/>
          </a:p>
          <a:p>
            <a:pPr lvl="1"/>
            <a:endParaRPr lang="es-AR" dirty="0"/>
          </a:p>
          <a:p>
            <a:pPr lvl="1"/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27918217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F1EDE-5423-435C-B149-87AB1BC22B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67200" y="1615736"/>
            <a:ext cx="4179570" cy="1524735"/>
          </a:xfrm>
        </p:spPr>
        <p:txBody>
          <a:bodyPr/>
          <a:lstStyle/>
          <a:p>
            <a:r>
              <a:rPr lang="en-US" dirty="0"/>
              <a:t>Gracias!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64C29E-DF30-4DC6-AB95-2016F9A703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3238103"/>
            <a:ext cx="4179570" cy="2850181"/>
          </a:xfrm>
        </p:spPr>
        <p:txBody>
          <a:bodyPr>
            <a:noAutofit/>
          </a:bodyPr>
          <a:lstStyle/>
          <a:p>
            <a:r>
              <a:rPr lang="en-US" dirty="0"/>
              <a:t>Vicky Sequeira</a:t>
            </a:r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127D99-645F-4FCF-9573-FDFE2A344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97875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8DBD1-DB29-D44F-FD5A-3071BB37EF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2927" y="422125"/>
            <a:ext cx="4179570" cy="3377354"/>
          </a:xfrm>
        </p:spPr>
        <p:txBody>
          <a:bodyPr/>
          <a:lstStyle/>
          <a:p>
            <a:r>
              <a:rPr lang="en-US" dirty="0" err="1"/>
              <a:t>Contenido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71D7E5-EF66-4BCD-8DAA-E9061157F0BE}"/>
              </a:ext>
            </a:extLst>
          </p:cNvPr>
          <p:cNvSpPr txBox="1">
            <a:spLocks/>
          </p:cNvSpPr>
          <p:nvPr/>
        </p:nvSpPr>
        <p:spPr>
          <a:xfrm>
            <a:off x="850121" y="4171138"/>
            <a:ext cx="2895600" cy="326958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Contexto</a:t>
            </a:r>
            <a:endParaRPr lang="en-US" dirty="0"/>
          </a:p>
          <a:p>
            <a:r>
              <a:rPr lang="en-US" dirty="0" err="1"/>
              <a:t>Análisis</a:t>
            </a:r>
            <a:endParaRPr lang="en-US" dirty="0"/>
          </a:p>
          <a:p>
            <a:r>
              <a:rPr lang="en-US" dirty="0" err="1"/>
              <a:t>Conclusiones</a:t>
            </a:r>
            <a:endParaRPr lang="en-US" dirty="0"/>
          </a:p>
          <a:p>
            <a:r>
              <a:rPr lang="en-US" dirty="0" err="1"/>
              <a:t>Oportunidades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87961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18FC28-E0BD-4387-B8BE-9965D1A57F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6874" y="1671639"/>
            <a:ext cx="5884027" cy="1204912"/>
          </a:xfrm>
        </p:spPr>
        <p:txBody>
          <a:bodyPr/>
          <a:lstStyle/>
          <a:p>
            <a:r>
              <a:rPr lang="en-US" dirty="0"/>
              <a:t>Mercado </a:t>
            </a:r>
            <a:r>
              <a:rPr lang="en-US" dirty="0" err="1"/>
              <a:t>inmobiliario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europa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4B8313-9270-4128-8674-3A3E42B80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D19BCA-B61F-4EA6-A1FB-CCA3BD8506FB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5453725" y="3660774"/>
            <a:ext cx="5907176" cy="2536826"/>
          </a:xfrm>
        </p:spPr>
        <p:txBody>
          <a:bodyPr>
            <a:noAutofit/>
          </a:bodyPr>
          <a:lstStyle/>
          <a:p>
            <a:r>
              <a:rPr lang="es-AR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Inestabilidad geopolítica </a:t>
            </a:r>
          </a:p>
          <a:p>
            <a:r>
              <a:rPr lang="es-AR" dirty="0">
                <a:latin typeface="Aptos" panose="020B0004020202020204" pitchFamily="34" charset="0"/>
                <a:cs typeface="Times New Roman" panose="02020603050405020304" pitchFamily="18" charset="0"/>
              </a:rPr>
              <a:t>Endurecimiento de condiciones de financiación</a:t>
            </a:r>
          </a:p>
          <a:p>
            <a:r>
              <a:rPr lang="en-US" dirty="0" err="1"/>
              <a:t>Tasas</a:t>
            </a:r>
            <a:r>
              <a:rPr lang="en-US" dirty="0"/>
              <a:t> de </a:t>
            </a:r>
            <a:r>
              <a:rPr lang="en-US" dirty="0" err="1"/>
              <a:t>interés</a:t>
            </a:r>
            <a:r>
              <a:rPr lang="en-US" dirty="0"/>
              <a:t>, </a:t>
            </a:r>
            <a:r>
              <a:rPr lang="en-US" dirty="0" err="1"/>
              <a:t>inflación</a:t>
            </a:r>
            <a:r>
              <a:rPr lang="en-US" dirty="0"/>
              <a:t> y </a:t>
            </a:r>
            <a:r>
              <a:rPr lang="en-US" dirty="0" err="1"/>
              <a:t>decrecimiento</a:t>
            </a:r>
            <a:r>
              <a:rPr lang="en-US" dirty="0"/>
              <a:t> </a:t>
            </a:r>
            <a:r>
              <a:rPr lang="en-US" dirty="0" err="1"/>
              <a:t>económico</a:t>
            </a:r>
            <a:endParaRPr lang="en-US" dirty="0"/>
          </a:p>
          <a:p>
            <a:r>
              <a:rPr lang="en-US" dirty="0" err="1"/>
              <a:t>Efecto</a:t>
            </a:r>
            <a:r>
              <a:rPr lang="en-US" dirty="0"/>
              <a:t> de la AI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87F08D6-2CA7-4A5A-BE34-07113DCA53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0" y="876300"/>
            <a:ext cx="5246255" cy="17098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Placeholder 10" descr="A group of houses covered in snow&#10;&#10;Description automatically generated">
            <a:extLst>
              <a:ext uri="{FF2B5EF4-FFF2-40B4-BE49-F238E27FC236}">
                <a16:creationId xmlns:a16="http://schemas.microsoft.com/office/drawing/2014/main" id="{6EA96510-EE16-1178-264F-29B0ECB6D3A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alphaModFix amt="35000"/>
          </a:blip>
          <a:srcRect l="27582" r="2758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7428616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AFA5E-469B-2BFC-9D4E-BD1EC6E48C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1350" y="487680"/>
            <a:ext cx="4179570" cy="3376691"/>
          </a:xfrm>
        </p:spPr>
        <p:txBody>
          <a:bodyPr/>
          <a:lstStyle/>
          <a:p>
            <a:r>
              <a:rPr lang="en-US" dirty="0"/>
              <a:t>Dataset y variables clave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44268F6-A361-9907-F87F-9C4377ECAE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 flipV="1">
            <a:off x="0" y="254643"/>
            <a:ext cx="6096000" cy="85576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Placeholder 5" descr="A map of europe with different colored countries/regions&#10;&#10;Description automatically generated">
            <a:extLst>
              <a:ext uri="{FF2B5EF4-FFF2-40B4-BE49-F238E27FC236}">
                <a16:creationId xmlns:a16="http://schemas.microsoft.com/office/drawing/2014/main" id="{58B80ADD-049F-FEA2-0A20-AA6DE94BC3D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alphaModFix amt="35000"/>
          </a:blip>
          <a:srcRect l="29186" t="19796" r="4093"/>
          <a:stretch/>
        </p:blipFill>
        <p:spPr>
          <a:xfrm>
            <a:off x="0" y="0"/>
            <a:ext cx="6192761" cy="6900389"/>
          </a:xfrm>
        </p:spPr>
      </p:pic>
    </p:spTree>
    <p:extLst>
      <p:ext uri="{BB962C8B-B14F-4D97-AF65-F5344CB8AC3E}">
        <p14:creationId xmlns:p14="http://schemas.microsoft.com/office/powerpoint/2010/main" val="22414591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63106" y="1158046"/>
            <a:ext cx="7288212" cy="4541907"/>
          </a:xfrm>
        </p:spPr>
        <p:txBody>
          <a:bodyPr>
            <a:normAutofit/>
          </a:bodyPr>
          <a:lstStyle/>
          <a:p>
            <a:pPr lvl="1"/>
            <a:r>
              <a:rPr lang="en-US" dirty="0"/>
              <a:t>El dataset </a:t>
            </a:r>
            <a:r>
              <a:rPr lang="en-US" dirty="0" err="1"/>
              <a:t>tiene</a:t>
            </a:r>
            <a:r>
              <a:rPr lang="en-US" dirty="0"/>
              <a:t>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precios</a:t>
            </a:r>
            <a:r>
              <a:rPr lang="en-US" dirty="0"/>
              <a:t> de casas de 50 </a:t>
            </a:r>
            <a:r>
              <a:rPr lang="en-US" dirty="0" err="1"/>
              <a:t>ciudades</a:t>
            </a:r>
            <a:r>
              <a:rPr lang="en-US" dirty="0"/>
              <a:t> </a:t>
            </a:r>
            <a:r>
              <a:rPr lang="en-US" dirty="0" err="1"/>
              <a:t>europeas</a:t>
            </a:r>
            <a:r>
              <a:rPr lang="en-US" dirty="0"/>
              <a:t>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50 </a:t>
            </a:r>
            <a:r>
              <a:rPr lang="en-US" dirty="0" err="1"/>
              <a:t>filas</a:t>
            </a:r>
            <a:r>
              <a:rPr lang="en-US" dirty="0"/>
              <a:t> x 184 </a:t>
            </a:r>
            <a:r>
              <a:rPr lang="en-US" dirty="0" err="1"/>
              <a:t>columnas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La </a:t>
            </a:r>
            <a:r>
              <a:rPr lang="en-US" dirty="0" err="1"/>
              <a:t>fuente</a:t>
            </a:r>
            <a:r>
              <a:rPr lang="en-US" dirty="0"/>
              <a:t> de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datos</a:t>
            </a:r>
            <a:r>
              <a:rPr lang="en-US" dirty="0"/>
              <a:t> es Kaggle, </a:t>
            </a:r>
            <a:r>
              <a:rPr lang="en-US" dirty="0" err="1"/>
              <a:t>pero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origen</a:t>
            </a:r>
            <a:r>
              <a:rPr lang="en-US" dirty="0"/>
              <a:t> de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datos</a:t>
            </a:r>
            <a:r>
              <a:rPr lang="en-US" dirty="0"/>
              <a:t> es Eurostat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L</a:t>
            </a:r>
            <a:r>
              <a:rPr lang="es-ES" dirty="0"/>
              <a:t>a cobertura temporal principal del </a:t>
            </a:r>
            <a:r>
              <a:rPr lang="es-ES" dirty="0" err="1"/>
              <a:t>dataset</a:t>
            </a:r>
            <a:r>
              <a:rPr lang="es-ES" dirty="0"/>
              <a:t> abarca 1989-2011 con datos específicos para 2009-2011</a:t>
            </a:r>
            <a:r>
              <a:rPr lang="es-ES" b="1" dirty="0"/>
              <a:t>.</a:t>
            </a:r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ECE635A2-70B8-3EAB-6A18-952B02EBA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15163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31F56A-D19E-68F5-B289-D24CF4F81C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8599918-4D8D-B4B9-879A-03256911F4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557" y="136526"/>
            <a:ext cx="11512886" cy="6504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4540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C97BE-403B-122E-90D1-2788978A0B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1350" y="406400"/>
            <a:ext cx="4179570" cy="3457971"/>
          </a:xfrm>
        </p:spPr>
        <p:txBody>
          <a:bodyPr/>
          <a:lstStyle/>
          <a:p>
            <a:r>
              <a:rPr lang="en-US" dirty="0" err="1"/>
              <a:t>Hipotesis</a:t>
            </a:r>
            <a:r>
              <a:rPr lang="en-US" dirty="0"/>
              <a:t> </a:t>
            </a:r>
            <a:r>
              <a:rPr lang="en-US" dirty="0" err="1"/>
              <a:t>planteadas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6967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5E2E6A-35EC-1B8E-0FD7-8C67870ACA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373" y="0"/>
            <a:ext cx="5543673" cy="1100556"/>
          </a:xfrm>
        </p:spPr>
        <p:txBody>
          <a:bodyPr/>
          <a:lstStyle/>
          <a:p>
            <a:r>
              <a:rPr lang="en-US" dirty="0" err="1"/>
              <a:t>Analisis</a:t>
            </a:r>
            <a:r>
              <a:rPr lang="en-US" dirty="0"/>
              <a:t> </a:t>
            </a:r>
            <a:r>
              <a:rPr lang="en-US" dirty="0" err="1"/>
              <a:t>economico</a:t>
            </a:r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54B61B9-26F6-B304-92CD-03053DAAF2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5468" y="1275222"/>
            <a:ext cx="3924300" cy="464499"/>
          </a:xfrm>
        </p:spPr>
        <p:txBody>
          <a:bodyPr>
            <a:normAutofit fontScale="70000" lnSpcReduction="20000"/>
          </a:bodyPr>
          <a:lstStyle/>
          <a:p>
            <a:r>
              <a:rPr lang="es-AR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H</a:t>
            </a:r>
            <a:r>
              <a:rPr lang="es-AR" sz="13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0</a:t>
            </a:r>
            <a:r>
              <a:rPr lang="es-AR" sz="20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1</a:t>
            </a:r>
            <a:r>
              <a:rPr lang="es-AR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 la correlación entre el ingreso per capital y el precio de las viviendas es debido al azar 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F44A959-C2BB-9170-C99C-1A2EDB71B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78AD041D-B082-21C8-E1E2-FE8352C15C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solidFill>
            <a:srgbClr val="11111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ar(--jp-code-font-family)"/>
              </a:rPr>
              <a:t>&lt;Figure size 640x480 with 1 Axes&gt;</a:t>
            </a:r>
            <a:r>
              <a:rPr kumimoji="0" lang="en-US" altLang="en-US" sz="5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6" name="Picture 15" descr="A chart with different colored dots&#10;&#10;Description automatically generated">
            <a:extLst>
              <a:ext uri="{FF2B5EF4-FFF2-40B4-BE49-F238E27FC236}">
                <a16:creationId xmlns:a16="http://schemas.microsoft.com/office/drawing/2014/main" id="{43E748D6-00DC-2037-5382-7F5A4D0E7D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4070" y="1744358"/>
            <a:ext cx="7802388" cy="4794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587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09140014-73D5-419B-8867-972BB18D52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7193"/>
            <a:ext cx="5655197" cy="1108150"/>
          </a:xfrm>
        </p:spPr>
        <p:txBody>
          <a:bodyPr anchor="b"/>
          <a:lstStyle/>
          <a:p>
            <a:r>
              <a:rPr lang="en-US" dirty="0"/>
              <a:t>Insights </a:t>
            </a:r>
            <a:r>
              <a:rPr lang="en-US" dirty="0" err="1"/>
              <a:t>principales</a:t>
            </a:r>
            <a:r>
              <a:rPr lang="en-US" dirty="0"/>
              <a:t> de la hipótesis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2E1CF79-4FDC-8CAF-CC16-E309A2C497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1522"/>
            <a:ext cx="5733772" cy="448990"/>
          </a:xfrm>
        </p:spPr>
        <p:txBody>
          <a:bodyPr/>
          <a:lstStyle/>
          <a:p>
            <a:r>
              <a:rPr lang="en-US" dirty="0" err="1"/>
              <a:t>Existe</a:t>
            </a:r>
            <a:r>
              <a:rPr lang="en-US" dirty="0"/>
              <a:t> </a:t>
            </a:r>
            <a:r>
              <a:rPr lang="en-US" dirty="0" err="1"/>
              <a:t>relacion</a:t>
            </a:r>
            <a:r>
              <a:rPr lang="en-US" dirty="0"/>
              <a:t> entre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ingreso</a:t>
            </a:r>
            <a:r>
              <a:rPr lang="en-US" dirty="0"/>
              <a:t> de las personas y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precio</a:t>
            </a:r>
            <a:r>
              <a:rPr lang="en-US" dirty="0"/>
              <a:t> de las </a:t>
            </a:r>
            <a:r>
              <a:rPr lang="en-US" dirty="0" err="1"/>
              <a:t>viviendas</a:t>
            </a:r>
            <a:r>
              <a:rPr lang="en-US" dirty="0"/>
              <a:t> de </a:t>
            </a:r>
            <a:r>
              <a:rPr lang="en-US" dirty="0" err="1"/>
              <a:t>diferentes</a:t>
            </a:r>
            <a:r>
              <a:rPr lang="en-US" dirty="0"/>
              <a:t> </a:t>
            </a:r>
            <a:r>
              <a:rPr lang="en-US" dirty="0" err="1"/>
              <a:t>ciudades</a:t>
            </a:r>
            <a:r>
              <a:rPr lang="en-US" dirty="0"/>
              <a:t>?</a:t>
            </a:r>
          </a:p>
          <a:p>
            <a:endParaRPr lang="en-US" dirty="0"/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33D8731E-4977-402E-8BFD-895B4D0544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914772" y="2953589"/>
            <a:ext cx="5786776" cy="3032733"/>
          </a:xfrm>
        </p:spPr>
        <p:txBody>
          <a:bodyPr>
            <a:noAutofit/>
          </a:bodyPr>
          <a:lstStyle/>
          <a:p>
            <a:pPr lvl="1"/>
            <a:r>
              <a:rPr lang="en-US" dirty="0" err="1"/>
              <a:t>Correlacion</a:t>
            </a:r>
            <a:r>
              <a:rPr lang="en-US" dirty="0"/>
              <a:t> </a:t>
            </a:r>
            <a:r>
              <a:rPr lang="en-US" dirty="0" err="1"/>
              <a:t>positiva</a:t>
            </a:r>
            <a:r>
              <a:rPr lang="en-US" dirty="0"/>
              <a:t> </a:t>
            </a:r>
            <a:r>
              <a:rPr lang="en-US" dirty="0" err="1"/>
              <a:t>moderada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Casos Paris y </a:t>
            </a:r>
            <a:r>
              <a:rPr lang="en-US" dirty="0" err="1"/>
              <a:t>Londres</a:t>
            </a:r>
            <a:r>
              <a:rPr lang="en-US" dirty="0"/>
              <a:t>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Caso Oslo</a:t>
            </a:r>
          </a:p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396FFDC-ADE8-4009-A466-A81787258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1026" name="Picture 2" descr="✓ Check Mark Button Emoji">
            <a:extLst>
              <a:ext uri="{FF2B5EF4-FFF2-40B4-BE49-F238E27FC236}">
                <a16:creationId xmlns:a16="http://schemas.microsoft.com/office/drawing/2014/main" id="{F7632A34-7B27-D487-1E78-261F3E40A0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9159" y="2829840"/>
            <a:ext cx="399440" cy="599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📈 Gráfico Subindo Emoji">
            <a:extLst>
              <a:ext uri="{FF2B5EF4-FFF2-40B4-BE49-F238E27FC236}">
                <a16:creationId xmlns:a16="http://schemas.microsoft.com/office/drawing/2014/main" id="{2C6BB26D-A107-7120-AC54-D7A7100BAE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649073"/>
            <a:ext cx="244501" cy="244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📉 Chart Decreasing Emoji">
            <a:extLst>
              <a:ext uri="{FF2B5EF4-FFF2-40B4-BE49-F238E27FC236}">
                <a16:creationId xmlns:a16="http://schemas.microsoft.com/office/drawing/2014/main" id="{61973D32-E05A-8BC5-2E6A-63746968E0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5111" y="4320399"/>
            <a:ext cx="299111" cy="299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🤔 Thinking Face emoji Meaning | Dictionary.com">
            <a:extLst>
              <a:ext uri="{FF2B5EF4-FFF2-40B4-BE49-F238E27FC236}">
                <a16:creationId xmlns:a16="http://schemas.microsoft.com/office/drawing/2014/main" id="{CC377275-DFCD-CBCE-E0F6-16A17A1B74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4914" y="1857726"/>
            <a:ext cx="270694" cy="270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3577982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ustom" id="{F85C13B5-8B75-4CB8-BA5E-9CAC0747196D}" vid="{617487EE-AB70-4C55-8A81-E6744CC4A2C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EDE3176-A15D-46A3-BDDB-64A0D736322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9168DCE-134F-4610-A6AA-88CEBE8D71D2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CABF691C-888B-4061-8A6F-D5CE84A0254B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{E66BE922-A120-4697-997D-FDC123553DC1}tf67328976_win32</Template>
  <TotalTime>2255</TotalTime>
  <Words>339</Words>
  <Application>Microsoft Office PowerPoint</Application>
  <PresentationFormat>Widescreen</PresentationFormat>
  <Paragraphs>89</Paragraphs>
  <Slides>17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Aptos</vt:lpstr>
      <vt:lpstr>Arial</vt:lpstr>
      <vt:lpstr>Calibri</vt:lpstr>
      <vt:lpstr>Tenorite</vt:lpstr>
      <vt:lpstr>var(--jp-code-font-family)</vt:lpstr>
      <vt:lpstr>Custom</vt:lpstr>
      <vt:lpstr>Precios de casas urbanas en europa</vt:lpstr>
      <vt:lpstr>Contenido</vt:lpstr>
      <vt:lpstr>Mercado inmobiliario en europa</vt:lpstr>
      <vt:lpstr>Dataset y variables clave</vt:lpstr>
      <vt:lpstr>PowerPoint Presentation</vt:lpstr>
      <vt:lpstr>PowerPoint Presentation</vt:lpstr>
      <vt:lpstr>Hipotesis planteadas</vt:lpstr>
      <vt:lpstr>Analisis economico</vt:lpstr>
      <vt:lpstr>Insights principales de la hipótesis</vt:lpstr>
      <vt:lpstr>ANALISIS DEMOGRAFICO</vt:lpstr>
      <vt:lpstr>PowerPoint Presentation</vt:lpstr>
      <vt:lpstr>Insights principales de la hipótesis</vt:lpstr>
      <vt:lpstr>Analisis del mercado laboral</vt:lpstr>
      <vt:lpstr>Insights principales de la hipótesis</vt:lpstr>
      <vt:lpstr>Proximos pasos segun los hallazgos</vt:lpstr>
      <vt:lpstr>PowerPoint Presentation</vt:lpstr>
      <vt:lpstr>Gracias!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Vicky Camussi</dc:creator>
  <cp:lastModifiedBy>Vicky Camussi</cp:lastModifiedBy>
  <cp:revision>3</cp:revision>
  <dcterms:created xsi:type="dcterms:W3CDTF">2024-12-15T13:47:20Z</dcterms:created>
  <dcterms:modified xsi:type="dcterms:W3CDTF">2024-12-18T16:48:56Z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